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A483481F-19ED-4448-B30B-6A7EB58D27BB}">
          <p14:sldIdLst>
            <p14:sldId id="256"/>
            <p14:sldId id="258"/>
          </p14:sldIdLst>
        </p14:section>
        <p14:section name="Naamloze sectie" id="{A25E8153-983E-4A93-A483-C65B15B81D82}">
          <p14:sldIdLst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FD1-F933-4691-AEDC-6CC10D25EB4D}" type="datetimeFigureOut">
              <a:rPr lang="nl-NL" smtClean="0"/>
              <a:t>7-4-2022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72538B6-7955-43BB-B515-BC9D7128786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044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FD1-F933-4691-AEDC-6CC10D25EB4D}" type="datetimeFigureOut">
              <a:rPr lang="nl-NL" smtClean="0"/>
              <a:t>7-4-2022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72538B6-7955-43BB-B515-BC9D7128786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4430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FD1-F933-4691-AEDC-6CC10D25EB4D}" type="datetimeFigureOut">
              <a:rPr lang="nl-NL" smtClean="0"/>
              <a:t>7-4-2022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72538B6-7955-43BB-B515-BC9D7128786B}" type="slidenum">
              <a:rPr lang="nl-NL" smtClean="0"/>
              <a:t>‹#›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1594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FD1-F933-4691-AEDC-6CC10D25EB4D}" type="datetimeFigureOut">
              <a:rPr lang="nl-NL" smtClean="0"/>
              <a:t>7-4-2022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2538B6-7955-43BB-B515-BC9D7128786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3651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FD1-F933-4691-AEDC-6CC10D25EB4D}" type="datetimeFigureOut">
              <a:rPr lang="nl-NL" smtClean="0"/>
              <a:t>7-4-2022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2538B6-7955-43BB-B515-BC9D7128786B}" type="slidenum">
              <a:rPr lang="nl-NL" smtClean="0"/>
              <a:t>‹#›</a:t>
            </a:fld>
            <a:endParaRPr lang="nl-N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079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FD1-F933-4691-AEDC-6CC10D25EB4D}" type="datetimeFigureOut">
              <a:rPr lang="nl-NL" smtClean="0"/>
              <a:t>7-4-2022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2538B6-7955-43BB-B515-BC9D7128786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031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FD1-F933-4691-AEDC-6CC10D25EB4D}" type="datetimeFigureOut">
              <a:rPr lang="nl-NL" smtClean="0"/>
              <a:t>7-4-2022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38B6-7955-43BB-B515-BC9D7128786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7075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FD1-F933-4691-AEDC-6CC10D25EB4D}" type="datetimeFigureOut">
              <a:rPr lang="nl-NL" smtClean="0"/>
              <a:t>7-4-2022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38B6-7955-43BB-B515-BC9D7128786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0728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FD1-F933-4691-AEDC-6CC10D25EB4D}" type="datetimeFigureOut">
              <a:rPr lang="nl-NL" smtClean="0"/>
              <a:t>7-4-2022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38B6-7955-43BB-B515-BC9D7128786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5464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FD1-F933-4691-AEDC-6CC10D25EB4D}" type="datetimeFigureOut">
              <a:rPr lang="nl-NL" smtClean="0"/>
              <a:t>7-4-2022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72538B6-7955-43BB-B515-BC9D7128786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937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FD1-F933-4691-AEDC-6CC10D25EB4D}" type="datetimeFigureOut">
              <a:rPr lang="nl-NL" smtClean="0"/>
              <a:t>7-4-2022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72538B6-7955-43BB-B515-BC9D7128786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5589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FD1-F933-4691-AEDC-6CC10D25EB4D}" type="datetimeFigureOut">
              <a:rPr lang="nl-NL" smtClean="0"/>
              <a:t>7-4-2022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72538B6-7955-43BB-B515-BC9D7128786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4256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FD1-F933-4691-AEDC-6CC10D25EB4D}" type="datetimeFigureOut">
              <a:rPr lang="nl-NL" smtClean="0"/>
              <a:t>7-4-2022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38B6-7955-43BB-B515-BC9D7128786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2718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FD1-F933-4691-AEDC-6CC10D25EB4D}" type="datetimeFigureOut">
              <a:rPr lang="nl-NL" smtClean="0"/>
              <a:t>7-4-2022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38B6-7955-43BB-B515-BC9D7128786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4979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FD1-F933-4691-AEDC-6CC10D25EB4D}" type="datetimeFigureOut">
              <a:rPr lang="nl-NL" smtClean="0"/>
              <a:t>7-4-2022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38B6-7955-43BB-B515-BC9D7128786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023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0FD1-F933-4691-AEDC-6CC10D25EB4D}" type="datetimeFigureOut">
              <a:rPr lang="nl-NL" smtClean="0"/>
              <a:t>7-4-2022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72538B6-7955-43BB-B515-BC9D7128786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8280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20FD1-F933-4691-AEDC-6CC10D25EB4D}" type="datetimeFigureOut">
              <a:rPr lang="nl-NL" smtClean="0"/>
              <a:t>7-4-2022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72538B6-7955-43BB-B515-BC9D7128786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505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795735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6F1E992-B14A-4FD5-8E41-E19C83492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bg2"/>
          </a:solidFill>
        </p:grpSpPr>
        <p:sp>
          <p:nvSpPr>
            <p:cNvPr id="11" name="Freeform 27">
              <a:extLst>
                <a:ext uri="{FF2B5EF4-FFF2-40B4-BE49-F238E27FC236}">
                  <a16:creationId xmlns:a16="http://schemas.microsoft.com/office/drawing/2014/main" id="{69C544B6-3EB8-40C0-BBA0-D6825A3399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>
              <a:extLst>
                <a:ext uri="{FF2B5EF4-FFF2-40B4-BE49-F238E27FC236}">
                  <a16:creationId xmlns:a16="http://schemas.microsoft.com/office/drawing/2014/main" id="{008ED5F3-C2B0-4C4B-864A-381723C87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>
              <a:extLst>
                <a:ext uri="{FF2B5EF4-FFF2-40B4-BE49-F238E27FC236}">
                  <a16:creationId xmlns:a16="http://schemas.microsoft.com/office/drawing/2014/main" id="{23CC4B0B-BFBC-4B5D-87E1-9E6415263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>
              <a:extLst>
                <a:ext uri="{FF2B5EF4-FFF2-40B4-BE49-F238E27FC236}">
                  <a16:creationId xmlns:a16="http://schemas.microsoft.com/office/drawing/2014/main" id="{C346C5BB-C560-432B-B712-CC4188B6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>
              <a:extLst>
                <a:ext uri="{FF2B5EF4-FFF2-40B4-BE49-F238E27FC236}">
                  <a16:creationId xmlns:a16="http://schemas.microsoft.com/office/drawing/2014/main" id="{A5D527C1-B6DA-42CF-8499-7561AF3C1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>
              <a:extLst>
                <a:ext uri="{FF2B5EF4-FFF2-40B4-BE49-F238E27FC236}">
                  <a16:creationId xmlns:a16="http://schemas.microsoft.com/office/drawing/2014/main" id="{79811171-A408-48D1-B498-29EEB218D8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>
              <a:extLst>
                <a:ext uri="{FF2B5EF4-FFF2-40B4-BE49-F238E27FC236}">
                  <a16:creationId xmlns:a16="http://schemas.microsoft.com/office/drawing/2014/main" id="{CAB35AA3-C384-40C1-972D-E9CF2ECEB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>
              <a:extLst>
                <a:ext uri="{FF2B5EF4-FFF2-40B4-BE49-F238E27FC236}">
                  <a16:creationId xmlns:a16="http://schemas.microsoft.com/office/drawing/2014/main" id="{F1FB2FB4-BDB4-49C0-B229-C44C3A652A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>
              <a:extLst>
                <a:ext uri="{FF2B5EF4-FFF2-40B4-BE49-F238E27FC236}">
                  <a16:creationId xmlns:a16="http://schemas.microsoft.com/office/drawing/2014/main" id="{911B13BF-C299-4EDA-AC49-B43C6E01B0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>
              <a:extLst>
                <a:ext uri="{FF2B5EF4-FFF2-40B4-BE49-F238E27FC236}">
                  <a16:creationId xmlns:a16="http://schemas.microsoft.com/office/drawing/2014/main" id="{46744126-7C1B-4B5B-BBB2-8F25CE5573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>
              <a:extLst>
                <a:ext uri="{FF2B5EF4-FFF2-40B4-BE49-F238E27FC236}">
                  <a16:creationId xmlns:a16="http://schemas.microsoft.com/office/drawing/2014/main" id="{5DCDFB75-55EC-4221-A026-2DF2C8ACB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>
              <a:extLst>
                <a:ext uri="{FF2B5EF4-FFF2-40B4-BE49-F238E27FC236}">
                  <a16:creationId xmlns:a16="http://schemas.microsoft.com/office/drawing/2014/main" id="{F9DB045F-5C45-45BF-AFCB-2EA8DE144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4" name="Freeform 11">
            <a:extLst>
              <a:ext uri="{FF2B5EF4-FFF2-40B4-BE49-F238E27FC236}">
                <a16:creationId xmlns:a16="http://schemas.microsoft.com/office/drawing/2014/main" id="{1E86F813-D67B-409D-AA77-FA8878C2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FC16237-EC79-4649-B455-CD3A984C1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8035" y="804334"/>
            <a:ext cx="3348069" cy="5249332"/>
          </a:xfrm>
        </p:spPr>
        <p:txBody>
          <a:bodyPr anchor="ctr">
            <a:normAutofit/>
          </a:bodyPr>
          <a:lstStyle/>
          <a:p>
            <a:pPr algn="r"/>
            <a:r>
              <a:rPr lang="nl-NL" dirty="0">
                <a:solidFill>
                  <a:schemeClr val="tx1"/>
                </a:solidFill>
              </a:rPr>
              <a:t>3m1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BB6E0-44F4-4938-8070-5992040BD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778C5BD-4864-43A9-AFC9-78DA1FE68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8969" y="804335"/>
            <a:ext cx="5768697" cy="5249332"/>
          </a:xfrm>
        </p:spPr>
        <p:txBody>
          <a:bodyPr anchor="ctr">
            <a:normAutofit/>
          </a:bodyPr>
          <a:lstStyle/>
          <a:p>
            <a:r>
              <a:rPr lang="nl-NL" dirty="0" err="1">
                <a:solidFill>
                  <a:schemeClr val="tx1"/>
                </a:solidFill>
              </a:rPr>
              <a:t>Degrees</a:t>
            </a:r>
            <a:r>
              <a:rPr lang="nl-NL" dirty="0">
                <a:solidFill>
                  <a:schemeClr val="tx1"/>
                </a:solidFill>
              </a:rPr>
              <a:t> of </a:t>
            </a:r>
            <a:r>
              <a:rPr lang="nl-NL" dirty="0" err="1">
                <a:solidFill>
                  <a:schemeClr val="tx1"/>
                </a:solidFill>
              </a:rPr>
              <a:t>comparisons</a:t>
            </a:r>
            <a:r>
              <a:rPr lang="nl-NL" dirty="0">
                <a:solidFill>
                  <a:schemeClr val="tx1"/>
                </a:solidFill>
              </a:rPr>
              <a:t> &amp; present perfect continuous</a:t>
            </a:r>
          </a:p>
        </p:txBody>
      </p:sp>
    </p:spTree>
    <p:extLst>
      <p:ext uri="{BB962C8B-B14F-4D97-AF65-F5344CB8AC3E}">
        <p14:creationId xmlns:p14="http://schemas.microsoft.com/office/powerpoint/2010/main" val="30419078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9D11FD5-487C-4A6B-836F-3831DC830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FA251D0-D64B-4008-8AA9-48F223CE8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r>
              <a:rPr lang="nl-NL" dirty="0" err="1"/>
              <a:t>Degrees</a:t>
            </a:r>
            <a:r>
              <a:rPr lang="nl-NL" dirty="0"/>
              <a:t> of </a:t>
            </a:r>
            <a:r>
              <a:rPr lang="nl-NL" dirty="0" err="1"/>
              <a:t>comparison</a:t>
            </a:r>
            <a:endParaRPr lang="nl-NL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765169-F70D-4841-BE65-62E10CBED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9810CFC1-48D3-49F0-BB82-2DD86F73B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one</a:t>
            </a:r>
            <a:r>
              <a:rPr lang="nl-NL" dirty="0"/>
              <a:t> </a:t>
            </a:r>
            <a:r>
              <a:rPr lang="nl-NL" dirty="0" err="1"/>
              <a:t>syllable</a:t>
            </a:r>
            <a:r>
              <a:rPr lang="nl-NL" dirty="0"/>
              <a:t> (lettergrepen).</a:t>
            </a:r>
          </a:p>
          <a:p>
            <a:pPr lvl="1"/>
            <a:r>
              <a:rPr lang="nl-NL" dirty="0"/>
              <a:t>Second </a:t>
            </a:r>
            <a:r>
              <a:rPr lang="nl-NL" dirty="0" err="1"/>
              <a:t>degree</a:t>
            </a:r>
            <a:r>
              <a:rPr lang="nl-NL" dirty="0"/>
              <a:t> is </a:t>
            </a:r>
            <a:r>
              <a:rPr lang="nl-NL" dirty="0" err="1"/>
              <a:t>with</a:t>
            </a:r>
            <a:r>
              <a:rPr lang="nl-NL" dirty="0"/>
              <a:t> –er.</a:t>
            </a:r>
          </a:p>
          <a:p>
            <a:pPr lvl="1"/>
            <a:r>
              <a:rPr lang="nl-NL" dirty="0" err="1"/>
              <a:t>Third</a:t>
            </a:r>
            <a:r>
              <a:rPr lang="nl-NL" dirty="0"/>
              <a:t> </a:t>
            </a:r>
            <a:r>
              <a:rPr lang="nl-NL" dirty="0" err="1"/>
              <a:t>degree</a:t>
            </a:r>
            <a:r>
              <a:rPr lang="nl-NL" dirty="0"/>
              <a:t> is </a:t>
            </a:r>
            <a:r>
              <a:rPr lang="nl-NL" dirty="0" err="1"/>
              <a:t>with</a:t>
            </a:r>
            <a:r>
              <a:rPr lang="nl-NL" dirty="0"/>
              <a:t> –</a:t>
            </a:r>
            <a:r>
              <a:rPr lang="nl-NL" dirty="0" err="1"/>
              <a:t>est.</a:t>
            </a:r>
            <a:endParaRPr lang="nl-NL" dirty="0"/>
          </a:p>
          <a:p>
            <a:pPr lvl="1"/>
            <a:r>
              <a:rPr lang="nl-NL" dirty="0"/>
              <a:t>Here are </a:t>
            </a:r>
            <a:r>
              <a:rPr lang="nl-NL" dirty="0" err="1"/>
              <a:t>some</a:t>
            </a:r>
            <a:r>
              <a:rPr lang="nl-NL" dirty="0"/>
              <a:t> </a:t>
            </a:r>
            <a:r>
              <a:rPr lang="nl-NL" dirty="0" err="1"/>
              <a:t>examples</a:t>
            </a:r>
            <a:r>
              <a:rPr lang="nl-NL" dirty="0"/>
              <a:t>:</a:t>
            </a:r>
          </a:p>
          <a:p>
            <a:pPr lvl="1"/>
            <a:endParaRPr lang="nl-NL" dirty="0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2A2CC818-8106-45C0-93D5-7051F99F2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el 9">
            <a:extLst>
              <a:ext uri="{FF2B5EF4-FFF2-40B4-BE49-F238E27FC236}">
                <a16:creationId xmlns:a16="http://schemas.microsoft.com/office/drawing/2014/main" id="{EC0DAA08-0123-4660-9DCD-206C09DAB5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067942"/>
              </p:ext>
            </p:extLst>
          </p:nvPr>
        </p:nvGraphicFramePr>
        <p:xfrm>
          <a:off x="4619543" y="1505230"/>
          <a:ext cx="6953578" cy="3816694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2071521">
                  <a:extLst>
                    <a:ext uri="{9D8B030D-6E8A-4147-A177-3AD203B41FA5}">
                      <a16:colId xmlns:a16="http://schemas.microsoft.com/office/drawing/2014/main" val="259479201"/>
                    </a:ext>
                  </a:extLst>
                </a:gridCol>
                <a:gridCol w="2490124">
                  <a:extLst>
                    <a:ext uri="{9D8B030D-6E8A-4147-A177-3AD203B41FA5}">
                      <a16:colId xmlns:a16="http://schemas.microsoft.com/office/drawing/2014/main" val="237807069"/>
                    </a:ext>
                  </a:extLst>
                </a:gridCol>
                <a:gridCol w="2391933">
                  <a:extLst>
                    <a:ext uri="{9D8B030D-6E8A-4147-A177-3AD203B41FA5}">
                      <a16:colId xmlns:a16="http://schemas.microsoft.com/office/drawing/2014/main" val="479227407"/>
                    </a:ext>
                  </a:extLst>
                </a:gridCol>
              </a:tblGrid>
              <a:tr h="704495">
                <a:tc>
                  <a:txBody>
                    <a:bodyPr/>
                    <a:lstStyle/>
                    <a:p>
                      <a:r>
                        <a:rPr lang="nl-NL" sz="2300" b="0" cap="none" spc="0">
                          <a:solidFill>
                            <a:schemeClr val="bg1"/>
                          </a:solidFill>
                        </a:rPr>
                        <a:t>First </a:t>
                      </a:r>
                      <a:r>
                        <a:rPr lang="nl-NL" sz="2300" b="0" cap="none" spc="0" err="1">
                          <a:solidFill>
                            <a:schemeClr val="bg1"/>
                          </a:solidFill>
                        </a:rPr>
                        <a:t>degree</a:t>
                      </a:r>
                      <a:endParaRPr lang="nl-NL" sz="2300" b="0" cap="none" spc="0">
                        <a:solidFill>
                          <a:schemeClr val="bg1"/>
                        </a:solidFill>
                      </a:endParaRPr>
                    </a:p>
                  </a:txBody>
                  <a:tcPr marL="193488" marR="148837" marT="148837" marB="148837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300" b="0" cap="none" spc="0">
                          <a:solidFill>
                            <a:schemeClr val="bg1"/>
                          </a:solidFill>
                        </a:rPr>
                        <a:t>Second </a:t>
                      </a:r>
                      <a:r>
                        <a:rPr lang="nl-NL" sz="2300" b="0" cap="none" spc="0" err="1">
                          <a:solidFill>
                            <a:schemeClr val="bg1"/>
                          </a:solidFill>
                        </a:rPr>
                        <a:t>degree</a:t>
                      </a:r>
                      <a:endParaRPr lang="nl-NL" sz="2300" b="0" cap="none" spc="0">
                        <a:solidFill>
                          <a:schemeClr val="bg1"/>
                        </a:solidFill>
                      </a:endParaRPr>
                    </a:p>
                  </a:txBody>
                  <a:tcPr marL="193488" marR="148837" marT="148837" marB="14883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300" b="0" cap="none" spc="0" err="1">
                          <a:solidFill>
                            <a:schemeClr val="bg1"/>
                          </a:solidFill>
                        </a:rPr>
                        <a:t>Third</a:t>
                      </a:r>
                      <a:r>
                        <a:rPr lang="nl-NL" sz="2300" b="0" cap="none" spc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2300" b="0" cap="none" spc="0" err="1">
                          <a:solidFill>
                            <a:schemeClr val="bg1"/>
                          </a:solidFill>
                        </a:rPr>
                        <a:t>degree</a:t>
                      </a:r>
                      <a:endParaRPr lang="nl-NL" sz="2300" b="0" cap="none" spc="0">
                        <a:solidFill>
                          <a:schemeClr val="bg1"/>
                        </a:solidFill>
                      </a:endParaRPr>
                    </a:p>
                  </a:txBody>
                  <a:tcPr marL="193488" marR="148837" marT="148837" marB="14883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184435"/>
                  </a:ext>
                </a:extLst>
              </a:tr>
              <a:tr h="7044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300" cap="none" spc="0">
                          <a:solidFill>
                            <a:schemeClr val="tx1"/>
                          </a:solidFill>
                        </a:rPr>
                        <a:t>Quick</a:t>
                      </a:r>
                    </a:p>
                  </a:txBody>
                  <a:tcPr marL="193488" marR="148837" marT="148837" marB="148837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300" cap="none" spc="0" err="1">
                          <a:solidFill>
                            <a:schemeClr val="tx1"/>
                          </a:solidFill>
                        </a:rPr>
                        <a:t>Quicker</a:t>
                      </a:r>
                      <a:r>
                        <a:rPr lang="nl-NL" sz="2300" cap="none" spc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nl-NL" sz="2300" cap="none" spc="0" err="1">
                          <a:solidFill>
                            <a:schemeClr val="tx1"/>
                          </a:solidFill>
                        </a:rPr>
                        <a:t>than</a:t>
                      </a:r>
                      <a:r>
                        <a:rPr lang="nl-NL" sz="2300" cap="none" spc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193488" marR="148837" marT="148837" marB="148837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300" cap="none" spc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nl-NL" sz="2300" cap="none" spc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nl-NL" sz="2300" cap="none" spc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nl-NL" sz="2300" cap="none" spc="0" err="1">
                          <a:solidFill>
                            <a:schemeClr val="tx1"/>
                          </a:solidFill>
                        </a:rPr>
                        <a:t>Quickest</a:t>
                      </a:r>
                      <a:endParaRPr lang="nl-NL" sz="2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93488" marR="148837" marT="148837" marB="148837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364835"/>
                  </a:ext>
                </a:extLst>
              </a:tr>
              <a:tr h="704495">
                <a:tc>
                  <a:txBody>
                    <a:bodyPr/>
                    <a:lstStyle/>
                    <a:p>
                      <a:r>
                        <a:rPr lang="nl-NL" sz="2300" cap="none" spc="0">
                          <a:solidFill>
                            <a:schemeClr val="tx1"/>
                          </a:solidFill>
                        </a:rPr>
                        <a:t>Small</a:t>
                      </a:r>
                    </a:p>
                  </a:txBody>
                  <a:tcPr marL="193488" marR="148837" marT="148837" marB="148837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300" cap="none" spc="0">
                          <a:solidFill>
                            <a:schemeClr val="tx1"/>
                          </a:solidFill>
                        </a:rPr>
                        <a:t>Smaller (</a:t>
                      </a:r>
                      <a:r>
                        <a:rPr lang="nl-NL" sz="2300" cap="none" spc="0" err="1">
                          <a:solidFill>
                            <a:schemeClr val="tx1"/>
                          </a:solidFill>
                        </a:rPr>
                        <a:t>than</a:t>
                      </a:r>
                      <a:r>
                        <a:rPr lang="nl-NL" sz="2300" cap="none" spc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193488" marR="148837" marT="148837" marB="148837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300" cap="none" spc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nl-NL" sz="2300" cap="none" spc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nl-NL" sz="2300" cap="none" spc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nl-NL" sz="2300" cap="none" spc="0" err="1">
                          <a:solidFill>
                            <a:schemeClr val="tx1"/>
                          </a:solidFill>
                        </a:rPr>
                        <a:t>Smallest</a:t>
                      </a:r>
                      <a:endParaRPr lang="nl-NL" sz="2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93488" marR="148837" marT="148837" marB="148837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234772"/>
                  </a:ext>
                </a:extLst>
              </a:tr>
              <a:tr h="704495">
                <a:tc>
                  <a:txBody>
                    <a:bodyPr/>
                    <a:lstStyle/>
                    <a:p>
                      <a:r>
                        <a:rPr lang="nl-NL" sz="2300" cap="none" spc="0">
                          <a:solidFill>
                            <a:schemeClr val="tx1"/>
                          </a:solidFill>
                        </a:rPr>
                        <a:t>Fit</a:t>
                      </a:r>
                    </a:p>
                  </a:txBody>
                  <a:tcPr marL="193488" marR="148837" marT="148837" marB="148837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300" cap="none" spc="0">
                          <a:solidFill>
                            <a:schemeClr val="tx1"/>
                          </a:solidFill>
                        </a:rPr>
                        <a:t>Fitter (</a:t>
                      </a:r>
                      <a:r>
                        <a:rPr lang="nl-NL" sz="2300" cap="none" spc="0" err="1">
                          <a:solidFill>
                            <a:schemeClr val="tx1"/>
                          </a:solidFill>
                        </a:rPr>
                        <a:t>than</a:t>
                      </a:r>
                      <a:r>
                        <a:rPr lang="nl-NL" sz="2300" cap="none" spc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193488" marR="148837" marT="148837" marB="148837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2300" cap="none" spc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nl-NL" sz="2300" cap="none" spc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nl-NL" sz="2300" cap="none" spc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nl-NL" sz="2300" cap="none" spc="0" err="1">
                          <a:solidFill>
                            <a:schemeClr val="tx1"/>
                          </a:solidFill>
                        </a:rPr>
                        <a:t>Fittest</a:t>
                      </a:r>
                      <a:endParaRPr lang="nl-NL" sz="2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93488" marR="148837" marT="148837" marB="148837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196614"/>
                  </a:ext>
                </a:extLst>
              </a:tr>
              <a:tr h="704495">
                <a:tc>
                  <a:txBody>
                    <a:bodyPr/>
                    <a:lstStyle/>
                    <a:p>
                      <a:r>
                        <a:rPr lang="nl-NL" sz="2300" cap="none" spc="0" err="1">
                          <a:solidFill>
                            <a:schemeClr val="tx1"/>
                          </a:solidFill>
                        </a:rPr>
                        <a:t>Strange</a:t>
                      </a:r>
                      <a:endParaRPr lang="nl-NL" sz="2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93488" marR="148837" marT="148837" marB="148837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300" cap="none" spc="0" err="1">
                          <a:solidFill>
                            <a:schemeClr val="tx1"/>
                          </a:solidFill>
                        </a:rPr>
                        <a:t>Stranger</a:t>
                      </a:r>
                      <a:r>
                        <a:rPr lang="nl-NL" sz="2300" cap="none" spc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nl-NL" sz="2300" cap="none" spc="0" err="1">
                          <a:solidFill>
                            <a:schemeClr val="tx1"/>
                          </a:solidFill>
                        </a:rPr>
                        <a:t>than</a:t>
                      </a:r>
                      <a:r>
                        <a:rPr lang="nl-NL" sz="2300" cap="none" spc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193488" marR="148837" marT="148837" marB="148837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300" cap="none" spc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nl-NL" sz="2300" cap="none" spc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nl-NL" sz="2300" cap="none" spc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nl-NL" sz="2300" cap="none" spc="0" err="1">
                          <a:solidFill>
                            <a:schemeClr val="tx1"/>
                          </a:solidFill>
                        </a:rPr>
                        <a:t>strangest</a:t>
                      </a:r>
                      <a:endParaRPr lang="nl-NL" sz="2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93488" marR="148837" marT="148837" marB="148837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394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738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9D11FD5-487C-4A6B-836F-3831DC830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FA251D0-D64B-4008-8AA9-48F223CE8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r>
              <a:rPr lang="nl-NL" dirty="0" err="1"/>
              <a:t>Degrees</a:t>
            </a:r>
            <a:r>
              <a:rPr lang="nl-NL" dirty="0"/>
              <a:t> of </a:t>
            </a:r>
            <a:r>
              <a:rPr lang="nl-NL" dirty="0" err="1"/>
              <a:t>comparison</a:t>
            </a:r>
            <a:endParaRPr lang="nl-NL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9765169-F70D-4841-BE65-62E10CBED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9810CFC1-48D3-49F0-BB82-2DD86F73B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two</a:t>
            </a:r>
            <a:r>
              <a:rPr lang="nl-NL" dirty="0"/>
              <a:t> </a:t>
            </a:r>
            <a:r>
              <a:rPr lang="nl-NL" dirty="0" err="1"/>
              <a:t>syllables</a:t>
            </a:r>
            <a:r>
              <a:rPr lang="nl-NL" dirty="0"/>
              <a:t> (lettergreep).</a:t>
            </a:r>
          </a:p>
          <a:p>
            <a:pPr lvl="1"/>
            <a:r>
              <a:rPr lang="nl-NL" dirty="0" err="1"/>
              <a:t>Words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end </a:t>
            </a:r>
            <a:r>
              <a:rPr lang="nl-NL" dirty="0" err="1"/>
              <a:t>with</a:t>
            </a:r>
            <a:r>
              <a:rPr lang="nl-NL" dirty="0"/>
              <a:t>:  	</a:t>
            </a:r>
          </a:p>
          <a:p>
            <a:pPr lvl="2"/>
            <a:r>
              <a:rPr lang="nl-NL" dirty="0"/>
              <a:t>-er</a:t>
            </a:r>
          </a:p>
          <a:p>
            <a:pPr lvl="2"/>
            <a:r>
              <a:rPr lang="nl-NL" dirty="0"/>
              <a:t>-</a:t>
            </a:r>
            <a:r>
              <a:rPr lang="nl-NL" dirty="0" err="1"/>
              <a:t>le</a:t>
            </a:r>
            <a:endParaRPr lang="nl-NL" dirty="0"/>
          </a:p>
          <a:p>
            <a:pPr lvl="2"/>
            <a:r>
              <a:rPr lang="nl-NL" dirty="0"/>
              <a:t>-ow</a:t>
            </a:r>
          </a:p>
          <a:p>
            <a:pPr lvl="2"/>
            <a:r>
              <a:rPr lang="nl-NL" dirty="0"/>
              <a:t>-y</a:t>
            </a:r>
          </a:p>
          <a:p>
            <a:pPr marL="914400" lvl="2" indent="0">
              <a:buNone/>
            </a:pPr>
            <a:r>
              <a:rPr lang="nl-NL" i="1" dirty="0" err="1"/>
              <a:t>they</a:t>
            </a:r>
            <a:r>
              <a:rPr lang="nl-NL" i="1" dirty="0"/>
              <a:t> have </a:t>
            </a:r>
            <a:r>
              <a:rPr lang="nl-NL" i="1" dirty="0" err="1"/>
              <a:t>the</a:t>
            </a:r>
            <a:r>
              <a:rPr lang="nl-NL" i="1" dirty="0"/>
              <a:t> </a:t>
            </a:r>
            <a:r>
              <a:rPr lang="nl-NL" i="1" dirty="0" err="1"/>
              <a:t>same</a:t>
            </a:r>
            <a:r>
              <a:rPr lang="nl-NL" i="1" dirty="0"/>
              <a:t> </a:t>
            </a:r>
            <a:r>
              <a:rPr lang="nl-NL" i="1" dirty="0" err="1"/>
              <a:t>rule</a:t>
            </a:r>
            <a:r>
              <a:rPr lang="nl-NL" i="1" dirty="0"/>
              <a:t> as </a:t>
            </a:r>
            <a:r>
              <a:rPr lang="nl-NL" i="1" dirty="0" err="1"/>
              <a:t>one</a:t>
            </a:r>
            <a:r>
              <a:rPr lang="nl-NL" i="1" dirty="0"/>
              <a:t> </a:t>
            </a:r>
            <a:r>
              <a:rPr lang="nl-NL" i="1" dirty="0" err="1"/>
              <a:t>syllable</a:t>
            </a:r>
            <a:r>
              <a:rPr lang="nl-NL" i="1" dirty="0"/>
              <a:t> </a:t>
            </a:r>
            <a:r>
              <a:rPr lang="nl-NL" i="1" dirty="0" err="1"/>
              <a:t>words</a:t>
            </a:r>
            <a:r>
              <a:rPr lang="nl-NL" i="1" dirty="0"/>
              <a:t>. </a:t>
            </a:r>
            <a:r>
              <a:rPr lang="nl-NL" i="1" dirty="0" err="1"/>
              <a:t>So</a:t>
            </a:r>
            <a:r>
              <a:rPr lang="nl-NL" i="1" dirty="0"/>
              <a:t> –er </a:t>
            </a:r>
            <a:r>
              <a:rPr lang="nl-NL" i="1" dirty="0" err="1"/>
              <a:t>for</a:t>
            </a:r>
            <a:r>
              <a:rPr lang="nl-NL" i="1" dirty="0"/>
              <a:t> second </a:t>
            </a:r>
            <a:r>
              <a:rPr lang="nl-NL" i="1" dirty="0" err="1"/>
              <a:t>degree</a:t>
            </a:r>
            <a:r>
              <a:rPr lang="nl-NL" i="1" dirty="0"/>
              <a:t> </a:t>
            </a:r>
            <a:r>
              <a:rPr lang="nl-NL" i="1" dirty="0" err="1"/>
              <a:t>and</a:t>
            </a:r>
            <a:r>
              <a:rPr lang="nl-NL" i="1" dirty="0"/>
              <a:t> –</a:t>
            </a:r>
            <a:r>
              <a:rPr lang="nl-NL" i="1" dirty="0" err="1"/>
              <a:t>est</a:t>
            </a:r>
            <a:r>
              <a:rPr lang="nl-NL" i="1" dirty="0"/>
              <a:t> </a:t>
            </a:r>
            <a:r>
              <a:rPr lang="nl-NL" i="1" dirty="0" err="1"/>
              <a:t>for</a:t>
            </a:r>
            <a:r>
              <a:rPr lang="nl-NL" i="1" dirty="0"/>
              <a:t> </a:t>
            </a:r>
            <a:r>
              <a:rPr lang="nl-NL" i="1" dirty="0" err="1"/>
              <a:t>third</a:t>
            </a:r>
            <a:r>
              <a:rPr lang="nl-NL" i="1" dirty="0"/>
              <a:t> </a:t>
            </a:r>
            <a:r>
              <a:rPr lang="nl-NL" i="1" dirty="0" err="1"/>
              <a:t>degree</a:t>
            </a:r>
            <a:r>
              <a:rPr lang="nl-NL" i="1" dirty="0"/>
              <a:t>.</a:t>
            </a:r>
            <a:endParaRPr lang="nl-NL" dirty="0"/>
          </a:p>
          <a:p>
            <a:pPr lvl="1"/>
            <a:r>
              <a:rPr lang="nl-NL" dirty="0"/>
              <a:t>Here are </a:t>
            </a:r>
            <a:r>
              <a:rPr lang="nl-NL" dirty="0" err="1"/>
              <a:t>some</a:t>
            </a:r>
            <a:r>
              <a:rPr lang="nl-NL" dirty="0"/>
              <a:t> </a:t>
            </a:r>
            <a:r>
              <a:rPr lang="nl-NL" dirty="0" err="1"/>
              <a:t>examples</a:t>
            </a:r>
            <a:r>
              <a:rPr lang="nl-NL" dirty="0"/>
              <a:t>:</a:t>
            </a:r>
          </a:p>
          <a:p>
            <a:pPr lvl="1"/>
            <a:endParaRPr lang="nl-NL" dirty="0"/>
          </a:p>
        </p:txBody>
      </p:sp>
      <p:sp>
        <p:nvSpPr>
          <p:cNvPr id="27" name="Freeform 14">
            <a:extLst>
              <a:ext uri="{FF2B5EF4-FFF2-40B4-BE49-F238E27FC236}">
                <a16:creationId xmlns:a16="http://schemas.microsoft.com/office/drawing/2014/main" id="{2A2CC818-8106-45C0-93D5-7051F99F2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el 9">
            <a:extLst>
              <a:ext uri="{FF2B5EF4-FFF2-40B4-BE49-F238E27FC236}">
                <a16:creationId xmlns:a16="http://schemas.microsoft.com/office/drawing/2014/main" id="{EC0DAA08-0123-4660-9DCD-206C09DAB5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554905"/>
              </p:ext>
            </p:extLst>
          </p:nvPr>
        </p:nvGraphicFramePr>
        <p:xfrm>
          <a:off x="4619543" y="661134"/>
          <a:ext cx="6953579" cy="5641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7833">
                  <a:extLst>
                    <a:ext uri="{9D8B030D-6E8A-4147-A177-3AD203B41FA5}">
                      <a16:colId xmlns:a16="http://schemas.microsoft.com/office/drawing/2014/main" val="259479201"/>
                    </a:ext>
                  </a:extLst>
                </a:gridCol>
                <a:gridCol w="2767184">
                  <a:extLst>
                    <a:ext uri="{9D8B030D-6E8A-4147-A177-3AD203B41FA5}">
                      <a16:colId xmlns:a16="http://schemas.microsoft.com/office/drawing/2014/main" val="237807069"/>
                    </a:ext>
                  </a:extLst>
                </a:gridCol>
                <a:gridCol w="2318562">
                  <a:extLst>
                    <a:ext uri="{9D8B030D-6E8A-4147-A177-3AD203B41FA5}">
                      <a16:colId xmlns:a16="http://schemas.microsoft.com/office/drawing/2014/main" val="479227407"/>
                    </a:ext>
                  </a:extLst>
                </a:gridCol>
              </a:tblGrid>
              <a:tr h="1135144">
                <a:tc>
                  <a:txBody>
                    <a:bodyPr/>
                    <a:lstStyle/>
                    <a:p>
                      <a:r>
                        <a:rPr lang="nl-NL" sz="3100"/>
                        <a:t>First degree</a:t>
                      </a:r>
                    </a:p>
                  </a:txBody>
                  <a:tcPr marL="156514" marR="156514" marT="78257" marB="78257"/>
                </a:tc>
                <a:tc>
                  <a:txBody>
                    <a:bodyPr/>
                    <a:lstStyle/>
                    <a:p>
                      <a:r>
                        <a:rPr lang="nl-NL" sz="3100"/>
                        <a:t>Second degree</a:t>
                      </a:r>
                    </a:p>
                  </a:txBody>
                  <a:tcPr marL="156514" marR="156514" marT="78257" marB="78257"/>
                </a:tc>
                <a:tc>
                  <a:txBody>
                    <a:bodyPr/>
                    <a:lstStyle/>
                    <a:p>
                      <a:r>
                        <a:rPr lang="nl-NL" sz="3100"/>
                        <a:t>Third degree</a:t>
                      </a:r>
                    </a:p>
                  </a:txBody>
                  <a:tcPr marL="156514" marR="156514" marT="78257" marB="78257"/>
                </a:tc>
                <a:extLst>
                  <a:ext uri="{0D108BD9-81ED-4DB2-BD59-A6C34878D82A}">
                    <a16:rowId xmlns:a16="http://schemas.microsoft.com/office/drawing/2014/main" val="2678184435"/>
                  </a:ext>
                </a:extLst>
              </a:tr>
              <a:tr h="1135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100"/>
                        <a:t>clever</a:t>
                      </a:r>
                    </a:p>
                  </a:txBody>
                  <a:tcPr marL="156514" marR="156514" marT="78257" marB="7825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100"/>
                        <a:t>cleverer (than)</a:t>
                      </a:r>
                    </a:p>
                  </a:txBody>
                  <a:tcPr marL="156514" marR="156514" marT="78257" marB="7825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100"/>
                        <a:t>(the) cleverest</a:t>
                      </a:r>
                    </a:p>
                  </a:txBody>
                  <a:tcPr marL="156514" marR="156514" marT="78257" marB="78257"/>
                </a:tc>
                <a:extLst>
                  <a:ext uri="{0D108BD9-81ED-4DB2-BD59-A6C34878D82A}">
                    <a16:rowId xmlns:a16="http://schemas.microsoft.com/office/drawing/2014/main" val="3119364835"/>
                  </a:ext>
                </a:extLst>
              </a:tr>
              <a:tr h="961448">
                <a:tc>
                  <a:txBody>
                    <a:bodyPr/>
                    <a:lstStyle/>
                    <a:p>
                      <a:r>
                        <a:rPr lang="nl-NL" sz="3100"/>
                        <a:t>Simple </a:t>
                      </a:r>
                    </a:p>
                  </a:txBody>
                  <a:tcPr marL="156514" marR="156514" marT="78257" marB="7825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100" dirty="0" err="1"/>
                        <a:t>simpler</a:t>
                      </a:r>
                      <a:r>
                        <a:rPr lang="nl-NL" sz="3100" dirty="0"/>
                        <a:t>(</a:t>
                      </a:r>
                      <a:r>
                        <a:rPr lang="nl-NL" sz="3100" dirty="0" err="1"/>
                        <a:t>than</a:t>
                      </a:r>
                      <a:r>
                        <a:rPr lang="nl-NL" sz="3100" dirty="0"/>
                        <a:t>)</a:t>
                      </a:r>
                    </a:p>
                  </a:txBody>
                  <a:tcPr marL="156514" marR="156514" marT="78257" marB="78257"/>
                </a:tc>
                <a:tc>
                  <a:txBody>
                    <a:bodyPr/>
                    <a:lstStyle/>
                    <a:p>
                      <a:r>
                        <a:rPr lang="nl-NL" sz="3100" dirty="0"/>
                        <a:t>(</a:t>
                      </a:r>
                      <a:r>
                        <a:rPr lang="nl-NL" sz="3100" dirty="0" err="1"/>
                        <a:t>the</a:t>
                      </a:r>
                      <a:r>
                        <a:rPr lang="nl-NL" sz="3100" dirty="0"/>
                        <a:t>) </a:t>
                      </a:r>
                      <a:r>
                        <a:rPr lang="nl-NL" sz="3100" dirty="0" err="1"/>
                        <a:t>simplest</a:t>
                      </a:r>
                      <a:endParaRPr lang="nl-NL" sz="3100" dirty="0"/>
                    </a:p>
                  </a:txBody>
                  <a:tcPr marL="156514" marR="156514" marT="78257" marB="78257"/>
                </a:tc>
                <a:extLst>
                  <a:ext uri="{0D108BD9-81ED-4DB2-BD59-A6C34878D82A}">
                    <a16:rowId xmlns:a16="http://schemas.microsoft.com/office/drawing/2014/main" val="843234772"/>
                  </a:ext>
                </a:extLst>
              </a:tr>
              <a:tr h="1135144">
                <a:tc>
                  <a:txBody>
                    <a:bodyPr/>
                    <a:lstStyle/>
                    <a:p>
                      <a:r>
                        <a:rPr lang="nl-NL" sz="3100"/>
                        <a:t>Shallow</a:t>
                      </a:r>
                    </a:p>
                  </a:txBody>
                  <a:tcPr marL="156514" marR="156514" marT="78257" marB="7825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100"/>
                        <a:t>shallower (than)</a:t>
                      </a:r>
                    </a:p>
                  </a:txBody>
                  <a:tcPr marL="156514" marR="156514" marT="78257" marB="78257"/>
                </a:tc>
                <a:tc>
                  <a:txBody>
                    <a:bodyPr/>
                    <a:lstStyle/>
                    <a:p>
                      <a:r>
                        <a:rPr lang="nl-NL" sz="3100"/>
                        <a:t>(the) shallowest</a:t>
                      </a:r>
                    </a:p>
                  </a:txBody>
                  <a:tcPr marL="156514" marR="156514" marT="78257" marB="78257"/>
                </a:tc>
                <a:extLst>
                  <a:ext uri="{0D108BD9-81ED-4DB2-BD59-A6C34878D82A}">
                    <a16:rowId xmlns:a16="http://schemas.microsoft.com/office/drawing/2014/main" val="2893196614"/>
                  </a:ext>
                </a:extLst>
              </a:tr>
              <a:tr h="1135144">
                <a:tc>
                  <a:txBody>
                    <a:bodyPr/>
                    <a:lstStyle/>
                    <a:p>
                      <a:r>
                        <a:rPr lang="nl-NL" sz="3100"/>
                        <a:t>Easy</a:t>
                      </a:r>
                    </a:p>
                  </a:txBody>
                  <a:tcPr marL="156514" marR="156514" marT="78257" marB="7825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100"/>
                        <a:t>easier (than)</a:t>
                      </a:r>
                    </a:p>
                  </a:txBody>
                  <a:tcPr marL="156514" marR="156514" marT="78257" marB="78257"/>
                </a:tc>
                <a:tc>
                  <a:txBody>
                    <a:bodyPr/>
                    <a:lstStyle/>
                    <a:p>
                      <a:r>
                        <a:rPr lang="nl-NL" sz="3100" dirty="0"/>
                        <a:t>(</a:t>
                      </a:r>
                      <a:r>
                        <a:rPr lang="nl-NL" sz="3100" dirty="0" err="1"/>
                        <a:t>the</a:t>
                      </a:r>
                      <a:r>
                        <a:rPr lang="nl-NL" sz="3100" dirty="0"/>
                        <a:t>) </a:t>
                      </a:r>
                      <a:r>
                        <a:rPr lang="nl-NL" sz="3100" dirty="0" err="1"/>
                        <a:t>easiest</a:t>
                      </a:r>
                      <a:endParaRPr lang="nl-NL" sz="3100" dirty="0"/>
                    </a:p>
                  </a:txBody>
                  <a:tcPr marL="156514" marR="156514" marT="78257" marB="78257"/>
                </a:tc>
                <a:extLst>
                  <a:ext uri="{0D108BD9-81ED-4DB2-BD59-A6C34878D82A}">
                    <a16:rowId xmlns:a16="http://schemas.microsoft.com/office/drawing/2014/main" val="1633394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4720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9D11FD5-487C-4A6B-836F-3831DC830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FA251D0-D64B-4008-8AA9-48F223CE8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r>
              <a:rPr lang="nl-NL" dirty="0" err="1"/>
              <a:t>Degrees</a:t>
            </a:r>
            <a:r>
              <a:rPr lang="nl-NL" dirty="0"/>
              <a:t> of </a:t>
            </a:r>
            <a:r>
              <a:rPr lang="nl-NL" dirty="0" err="1"/>
              <a:t>comparison</a:t>
            </a:r>
            <a:endParaRPr lang="nl-NL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765169-F70D-4841-BE65-62E10CBED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9810CFC1-48D3-49F0-BB82-2DD86F73B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two</a:t>
            </a:r>
            <a:r>
              <a:rPr lang="nl-NL" dirty="0"/>
              <a:t> </a:t>
            </a:r>
            <a:r>
              <a:rPr lang="nl-NL" dirty="0" err="1"/>
              <a:t>syllables</a:t>
            </a:r>
            <a:r>
              <a:rPr lang="nl-NL" dirty="0"/>
              <a:t> (lettergrepen).</a:t>
            </a:r>
          </a:p>
          <a:p>
            <a:pPr lvl="1"/>
            <a:r>
              <a:rPr lang="nl-NL" dirty="0"/>
              <a:t>For </a:t>
            </a:r>
            <a:r>
              <a:rPr lang="nl-NL" dirty="0" err="1"/>
              <a:t>words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</a:t>
            </a:r>
            <a:r>
              <a:rPr lang="nl-NL" dirty="0" err="1"/>
              <a:t>don’t</a:t>
            </a:r>
            <a:r>
              <a:rPr lang="nl-NL" dirty="0"/>
              <a:t> end </a:t>
            </a:r>
            <a:r>
              <a:rPr lang="nl-NL" dirty="0" err="1"/>
              <a:t>with</a:t>
            </a:r>
            <a:r>
              <a:rPr lang="nl-NL" dirty="0"/>
              <a:t> –</a:t>
            </a:r>
            <a:r>
              <a:rPr lang="nl-NL" dirty="0" err="1"/>
              <a:t>le</a:t>
            </a:r>
            <a:r>
              <a:rPr lang="nl-NL" dirty="0"/>
              <a:t>, –er, –ow, -y:</a:t>
            </a:r>
          </a:p>
          <a:p>
            <a:pPr lvl="1"/>
            <a:r>
              <a:rPr lang="nl-NL" dirty="0" err="1"/>
              <a:t>Stay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same</a:t>
            </a:r>
            <a:r>
              <a:rPr lang="nl-NL" dirty="0"/>
              <a:t> but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add</a:t>
            </a:r>
            <a:r>
              <a:rPr lang="nl-NL" dirty="0"/>
              <a:t>:</a:t>
            </a:r>
          </a:p>
          <a:p>
            <a:pPr lvl="2"/>
            <a:r>
              <a:rPr lang="nl-NL" dirty="0"/>
              <a:t>More or most</a:t>
            </a:r>
          </a:p>
          <a:p>
            <a:pPr lvl="1"/>
            <a:r>
              <a:rPr lang="nl-NL" dirty="0"/>
              <a:t>Here are </a:t>
            </a:r>
            <a:r>
              <a:rPr lang="nl-NL" dirty="0" err="1"/>
              <a:t>some</a:t>
            </a:r>
            <a:r>
              <a:rPr lang="nl-NL" dirty="0"/>
              <a:t> </a:t>
            </a:r>
            <a:r>
              <a:rPr lang="nl-NL" dirty="0" err="1"/>
              <a:t>examples</a:t>
            </a:r>
            <a:r>
              <a:rPr lang="nl-NL" dirty="0"/>
              <a:t>:</a:t>
            </a:r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2A2CC818-8106-45C0-93D5-7051F99F2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el 9">
            <a:extLst>
              <a:ext uri="{FF2B5EF4-FFF2-40B4-BE49-F238E27FC236}">
                <a16:creationId xmlns:a16="http://schemas.microsoft.com/office/drawing/2014/main" id="{EC0DAA08-0123-4660-9DCD-206C09DAB5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153259"/>
              </p:ext>
            </p:extLst>
          </p:nvPr>
        </p:nvGraphicFramePr>
        <p:xfrm>
          <a:off x="4619543" y="1711542"/>
          <a:ext cx="6953578" cy="3109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414">
                  <a:extLst>
                    <a:ext uri="{9D8B030D-6E8A-4147-A177-3AD203B41FA5}">
                      <a16:colId xmlns:a16="http://schemas.microsoft.com/office/drawing/2014/main" val="259479201"/>
                    </a:ext>
                  </a:extLst>
                </a:gridCol>
                <a:gridCol w="2856142">
                  <a:extLst>
                    <a:ext uri="{9D8B030D-6E8A-4147-A177-3AD203B41FA5}">
                      <a16:colId xmlns:a16="http://schemas.microsoft.com/office/drawing/2014/main" val="237807069"/>
                    </a:ext>
                  </a:extLst>
                </a:gridCol>
                <a:gridCol w="2467022">
                  <a:extLst>
                    <a:ext uri="{9D8B030D-6E8A-4147-A177-3AD203B41FA5}">
                      <a16:colId xmlns:a16="http://schemas.microsoft.com/office/drawing/2014/main" val="479227407"/>
                    </a:ext>
                  </a:extLst>
                </a:gridCol>
              </a:tblGrid>
              <a:tr h="1036617">
                <a:tc>
                  <a:txBody>
                    <a:bodyPr/>
                    <a:lstStyle/>
                    <a:p>
                      <a:r>
                        <a:rPr lang="nl-NL" sz="2800"/>
                        <a:t>First degree</a:t>
                      </a:r>
                    </a:p>
                  </a:txBody>
                  <a:tcPr marL="140083" marR="140083" marT="70042" marB="70042"/>
                </a:tc>
                <a:tc>
                  <a:txBody>
                    <a:bodyPr/>
                    <a:lstStyle/>
                    <a:p>
                      <a:r>
                        <a:rPr lang="nl-NL" sz="2800"/>
                        <a:t>Second degree</a:t>
                      </a:r>
                    </a:p>
                  </a:txBody>
                  <a:tcPr marL="140083" marR="140083" marT="70042" marB="70042"/>
                </a:tc>
                <a:tc>
                  <a:txBody>
                    <a:bodyPr/>
                    <a:lstStyle/>
                    <a:p>
                      <a:r>
                        <a:rPr lang="nl-NL" sz="2800"/>
                        <a:t>Third degree</a:t>
                      </a:r>
                    </a:p>
                  </a:txBody>
                  <a:tcPr marL="140083" marR="140083" marT="70042" marB="70042"/>
                </a:tc>
                <a:extLst>
                  <a:ext uri="{0D108BD9-81ED-4DB2-BD59-A6C34878D82A}">
                    <a16:rowId xmlns:a16="http://schemas.microsoft.com/office/drawing/2014/main" val="2678184435"/>
                  </a:ext>
                </a:extLst>
              </a:tr>
              <a:tr h="10366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/>
                        <a:t>famous</a:t>
                      </a:r>
                    </a:p>
                  </a:txBody>
                  <a:tcPr marL="140083" marR="140083" marT="70042" marB="7004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/>
                        <a:t>More famous (than)</a:t>
                      </a:r>
                    </a:p>
                  </a:txBody>
                  <a:tcPr marL="140083" marR="140083" marT="70042" marB="7004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/>
                        <a:t>(the) most famous</a:t>
                      </a:r>
                    </a:p>
                  </a:txBody>
                  <a:tcPr marL="140083" marR="140083" marT="70042" marB="70042"/>
                </a:tc>
                <a:extLst>
                  <a:ext uri="{0D108BD9-81ED-4DB2-BD59-A6C34878D82A}">
                    <a16:rowId xmlns:a16="http://schemas.microsoft.com/office/drawing/2014/main" val="3119364835"/>
                  </a:ext>
                </a:extLst>
              </a:tr>
              <a:tr h="1036617">
                <a:tc>
                  <a:txBody>
                    <a:bodyPr/>
                    <a:lstStyle/>
                    <a:p>
                      <a:r>
                        <a:rPr lang="nl-NL" sz="2800"/>
                        <a:t>careful</a:t>
                      </a:r>
                    </a:p>
                  </a:txBody>
                  <a:tcPr marL="140083" marR="140083" marT="70042" marB="7004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/>
                        <a:t>More careful (than)</a:t>
                      </a:r>
                    </a:p>
                  </a:txBody>
                  <a:tcPr marL="140083" marR="140083" marT="70042" marB="70042"/>
                </a:tc>
                <a:tc>
                  <a:txBody>
                    <a:bodyPr/>
                    <a:lstStyle/>
                    <a:p>
                      <a:r>
                        <a:rPr lang="nl-NL" sz="2800"/>
                        <a:t>(the) most careful</a:t>
                      </a:r>
                    </a:p>
                  </a:txBody>
                  <a:tcPr marL="140083" marR="140083" marT="70042" marB="70042"/>
                </a:tc>
                <a:extLst>
                  <a:ext uri="{0D108BD9-81ED-4DB2-BD59-A6C34878D82A}">
                    <a16:rowId xmlns:a16="http://schemas.microsoft.com/office/drawing/2014/main" val="843234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46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9D11FD5-487C-4A6B-836F-3831DC830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FA251D0-D64B-4008-8AA9-48F223CE8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r>
              <a:rPr lang="nl-NL" dirty="0" err="1"/>
              <a:t>Degrees</a:t>
            </a:r>
            <a:r>
              <a:rPr lang="nl-NL" dirty="0"/>
              <a:t> of </a:t>
            </a:r>
            <a:r>
              <a:rPr lang="nl-NL" dirty="0" err="1"/>
              <a:t>comparison</a:t>
            </a:r>
            <a:endParaRPr lang="nl-NL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765169-F70D-4841-BE65-62E10CBED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9810CFC1-48D3-49F0-BB82-2DD86F73B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three</a:t>
            </a:r>
            <a:r>
              <a:rPr lang="nl-NL" dirty="0"/>
              <a:t> or more </a:t>
            </a:r>
            <a:r>
              <a:rPr lang="nl-NL" dirty="0" err="1"/>
              <a:t>syllables</a:t>
            </a:r>
            <a:r>
              <a:rPr lang="nl-NL" dirty="0"/>
              <a:t> (lettergrepen).</a:t>
            </a:r>
          </a:p>
          <a:p>
            <a:pPr lvl="1"/>
            <a:r>
              <a:rPr lang="nl-NL" dirty="0" err="1"/>
              <a:t>Stay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same</a:t>
            </a:r>
            <a:r>
              <a:rPr lang="nl-NL" dirty="0"/>
              <a:t> but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add</a:t>
            </a:r>
            <a:r>
              <a:rPr lang="nl-NL" dirty="0"/>
              <a:t>:</a:t>
            </a:r>
          </a:p>
          <a:p>
            <a:pPr lvl="2"/>
            <a:r>
              <a:rPr lang="nl-NL" dirty="0"/>
              <a:t>More or most</a:t>
            </a:r>
          </a:p>
          <a:p>
            <a:pPr lvl="1"/>
            <a:r>
              <a:rPr lang="nl-NL" dirty="0"/>
              <a:t>Here are </a:t>
            </a:r>
            <a:r>
              <a:rPr lang="nl-NL" dirty="0" err="1"/>
              <a:t>some</a:t>
            </a:r>
            <a:r>
              <a:rPr lang="nl-NL" dirty="0"/>
              <a:t> </a:t>
            </a:r>
            <a:r>
              <a:rPr lang="nl-NL" dirty="0" err="1"/>
              <a:t>examples</a:t>
            </a:r>
            <a:r>
              <a:rPr lang="nl-NL" dirty="0"/>
              <a:t>:</a:t>
            </a:r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2A2CC818-8106-45C0-93D5-7051F99F2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el 9">
            <a:extLst>
              <a:ext uri="{FF2B5EF4-FFF2-40B4-BE49-F238E27FC236}">
                <a16:creationId xmlns:a16="http://schemas.microsoft.com/office/drawing/2014/main" id="{EC0DAA08-0123-4660-9DCD-206C09DAB5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151553"/>
              </p:ext>
            </p:extLst>
          </p:nvPr>
        </p:nvGraphicFramePr>
        <p:xfrm>
          <a:off x="4619543" y="1745586"/>
          <a:ext cx="6953578" cy="3041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958">
                  <a:extLst>
                    <a:ext uri="{9D8B030D-6E8A-4147-A177-3AD203B41FA5}">
                      <a16:colId xmlns:a16="http://schemas.microsoft.com/office/drawing/2014/main" val="259479201"/>
                    </a:ext>
                  </a:extLst>
                </a:gridCol>
                <a:gridCol w="2793610">
                  <a:extLst>
                    <a:ext uri="{9D8B030D-6E8A-4147-A177-3AD203B41FA5}">
                      <a16:colId xmlns:a16="http://schemas.microsoft.com/office/drawing/2014/main" val="237807069"/>
                    </a:ext>
                  </a:extLst>
                </a:gridCol>
                <a:gridCol w="2413010">
                  <a:extLst>
                    <a:ext uri="{9D8B030D-6E8A-4147-A177-3AD203B41FA5}">
                      <a16:colId xmlns:a16="http://schemas.microsoft.com/office/drawing/2014/main" val="479227407"/>
                    </a:ext>
                  </a:extLst>
                </a:gridCol>
              </a:tblGrid>
              <a:tr h="1013921">
                <a:tc>
                  <a:txBody>
                    <a:bodyPr/>
                    <a:lstStyle/>
                    <a:p>
                      <a:r>
                        <a:rPr lang="nl-NL" sz="2700"/>
                        <a:t>First degree</a:t>
                      </a:r>
                    </a:p>
                  </a:txBody>
                  <a:tcPr marL="137016" marR="137016" marT="68508" marB="68508"/>
                </a:tc>
                <a:tc>
                  <a:txBody>
                    <a:bodyPr/>
                    <a:lstStyle/>
                    <a:p>
                      <a:r>
                        <a:rPr lang="nl-NL" sz="2700"/>
                        <a:t>Second degree</a:t>
                      </a:r>
                    </a:p>
                  </a:txBody>
                  <a:tcPr marL="137016" marR="137016" marT="68508" marB="68508"/>
                </a:tc>
                <a:tc>
                  <a:txBody>
                    <a:bodyPr/>
                    <a:lstStyle/>
                    <a:p>
                      <a:r>
                        <a:rPr lang="nl-NL" sz="2700"/>
                        <a:t>Third degree</a:t>
                      </a:r>
                    </a:p>
                  </a:txBody>
                  <a:tcPr marL="137016" marR="137016" marT="68508" marB="68508"/>
                </a:tc>
                <a:extLst>
                  <a:ext uri="{0D108BD9-81ED-4DB2-BD59-A6C34878D82A}">
                    <a16:rowId xmlns:a16="http://schemas.microsoft.com/office/drawing/2014/main" val="2678184435"/>
                  </a:ext>
                </a:extLst>
              </a:tr>
              <a:tr h="10139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700"/>
                        <a:t>Popular </a:t>
                      </a:r>
                    </a:p>
                  </a:txBody>
                  <a:tcPr marL="137016" marR="137016" marT="68508" marB="6850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700"/>
                        <a:t>More popular (than)</a:t>
                      </a:r>
                    </a:p>
                  </a:txBody>
                  <a:tcPr marL="137016" marR="137016" marT="68508" marB="6850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700"/>
                        <a:t>(the) most popular </a:t>
                      </a:r>
                    </a:p>
                  </a:txBody>
                  <a:tcPr marL="137016" marR="137016" marT="68508" marB="68508"/>
                </a:tc>
                <a:extLst>
                  <a:ext uri="{0D108BD9-81ED-4DB2-BD59-A6C34878D82A}">
                    <a16:rowId xmlns:a16="http://schemas.microsoft.com/office/drawing/2014/main" val="3119364835"/>
                  </a:ext>
                </a:extLst>
              </a:tr>
              <a:tr h="1013921">
                <a:tc>
                  <a:txBody>
                    <a:bodyPr/>
                    <a:lstStyle/>
                    <a:p>
                      <a:r>
                        <a:rPr lang="nl-NL" sz="2700"/>
                        <a:t>Terrible </a:t>
                      </a:r>
                    </a:p>
                  </a:txBody>
                  <a:tcPr marL="137016" marR="137016" marT="68508" marB="6850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700"/>
                        <a:t>More terrible (than)</a:t>
                      </a:r>
                    </a:p>
                  </a:txBody>
                  <a:tcPr marL="137016" marR="137016" marT="68508" marB="68508"/>
                </a:tc>
                <a:tc>
                  <a:txBody>
                    <a:bodyPr/>
                    <a:lstStyle/>
                    <a:p>
                      <a:r>
                        <a:rPr lang="nl-NL" sz="2700"/>
                        <a:t>(the) most terrible</a:t>
                      </a:r>
                    </a:p>
                  </a:txBody>
                  <a:tcPr marL="137016" marR="137016" marT="68508" marB="68508"/>
                </a:tc>
                <a:extLst>
                  <a:ext uri="{0D108BD9-81ED-4DB2-BD59-A6C34878D82A}">
                    <a16:rowId xmlns:a16="http://schemas.microsoft.com/office/drawing/2014/main" val="843234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583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9D11FD5-487C-4A6B-836F-3831DC830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FA251D0-D64B-4008-8AA9-48F223CE8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r>
              <a:rPr lang="nl-NL" dirty="0" err="1"/>
              <a:t>Degrees</a:t>
            </a:r>
            <a:r>
              <a:rPr lang="nl-NL" dirty="0"/>
              <a:t> of </a:t>
            </a:r>
            <a:r>
              <a:rPr lang="nl-NL" dirty="0" err="1"/>
              <a:t>comparison</a:t>
            </a:r>
            <a:endParaRPr lang="nl-NL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765169-F70D-4841-BE65-62E10CBED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9810CFC1-48D3-49F0-BB82-2DD86F73B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r>
              <a:rPr lang="nl-NL" dirty="0" err="1"/>
              <a:t>There</a:t>
            </a:r>
            <a:r>
              <a:rPr lang="nl-NL" dirty="0"/>
              <a:t> are </a:t>
            </a:r>
            <a:r>
              <a:rPr lang="nl-NL" dirty="0" err="1"/>
              <a:t>some</a:t>
            </a:r>
            <a:r>
              <a:rPr lang="nl-NL" dirty="0"/>
              <a:t> </a:t>
            </a:r>
            <a:r>
              <a:rPr lang="nl-NL" dirty="0" err="1"/>
              <a:t>exceptions</a:t>
            </a:r>
            <a:r>
              <a:rPr lang="nl-NL" dirty="0"/>
              <a:t>:</a:t>
            </a:r>
          </a:p>
          <a:p>
            <a:pPr lvl="1"/>
            <a:r>
              <a:rPr lang="nl-NL" dirty="0"/>
              <a:t>Here are a few</a:t>
            </a:r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2A2CC818-8106-45C0-93D5-7051F99F2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el 9">
            <a:extLst>
              <a:ext uri="{FF2B5EF4-FFF2-40B4-BE49-F238E27FC236}">
                <a16:creationId xmlns:a16="http://schemas.microsoft.com/office/drawing/2014/main" id="{EC0DAA08-0123-4660-9DCD-206C09DAB5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182323"/>
              </p:ext>
            </p:extLst>
          </p:nvPr>
        </p:nvGraphicFramePr>
        <p:xfrm>
          <a:off x="4619543" y="2149381"/>
          <a:ext cx="6953579" cy="2564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9798">
                  <a:extLst>
                    <a:ext uri="{9D8B030D-6E8A-4147-A177-3AD203B41FA5}">
                      <a16:colId xmlns:a16="http://schemas.microsoft.com/office/drawing/2014/main" val="259479201"/>
                    </a:ext>
                  </a:extLst>
                </a:gridCol>
                <a:gridCol w="2588198">
                  <a:extLst>
                    <a:ext uri="{9D8B030D-6E8A-4147-A177-3AD203B41FA5}">
                      <a16:colId xmlns:a16="http://schemas.microsoft.com/office/drawing/2014/main" val="237807069"/>
                    </a:ext>
                  </a:extLst>
                </a:gridCol>
                <a:gridCol w="2235583">
                  <a:extLst>
                    <a:ext uri="{9D8B030D-6E8A-4147-A177-3AD203B41FA5}">
                      <a16:colId xmlns:a16="http://schemas.microsoft.com/office/drawing/2014/main" val="479227407"/>
                    </a:ext>
                  </a:extLst>
                </a:gridCol>
              </a:tblGrid>
              <a:tr h="558543">
                <a:tc>
                  <a:txBody>
                    <a:bodyPr/>
                    <a:lstStyle/>
                    <a:p>
                      <a:r>
                        <a:rPr lang="nl-NL" sz="2500"/>
                        <a:t>First degree</a:t>
                      </a:r>
                    </a:p>
                  </a:txBody>
                  <a:tcPr marL="126942" marR="126942" marT="63471" marB="63471"/>
                </a:tc>
                <a:tc>
                  <a:txBody>
                    <a:bodyPr/>
                    <a:lstStyle/>
                    <a:p>
                      <a:r>
                        <a:rPr lang="nl-NL" sz="2500"/>
                        <a:t>Second degree</a:t>
                      </a:r>
                    </a:p>
                  </a:txBody>
                  <a:tcPr marL="126942" marR="126942" marT="63471" marB="63471"/>
                </a:tc>
                <a:tc>
                  <a:txBody>
                    <a:bodyPr/>
                    <a:lstStyle/>
                    <a:p>
                      <a:r>
                        <a:rPr lang="nl-NL" sz="2500"/>
                        <a:t>Third degree</a:t>
                      </a:r>
                    </a:p>
                  </a:txBody>
                  <a:tcPr marL="126942" marR="126942" marT="63471" marB="63471"/>
                </a:tc>
                <a:extLst>
                  <a:ext uri="{0D108BD9-81ED-4DB2-BD59-A6C34878D82A}">
                    <a16:rowId xmlns:a16="http://schemas.microsoft.com/office/drawing/2014/main" val="2678184435"/>
                  </a:ext>
                </a:extLst>
              </a:tr>
              <a:tr h="558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500"/>
                        <a:t>Good</a:t>
                      </a:r>
                    </a:p>
                  </a:txBody>
                  <a:tcPr marL="126942" marR="126942" marT="63471" marB="6347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500"/>
                        <a:t>Better (than)</a:t>
                      </a:r>
                    </a:p>
                  </a:txBody>
                  <a:tcPr marL="126942" marR="126942" marT="63471" marB="6347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500"/>
                        <a:t>(the) best </a:t>
                      </a:r>
                    </a:p>
                  </a:txBody>
                  <a:tcPr marL="126942" marR="126942" marT="63471" marB="63471"/>
                </a:tc>
                <a:extLst>
                  <a:ext uri="{0D108BD9-81ED-4DB2-BD59-A6C34878D82A}">
                    <a16:rowId xmlns:a16="http://schemas.microsoft.com/office/drawing/2014/main" val="3119364835"/>
                  </a:ext>
                </a:extLst>
              </a:tr>
              <a:tr h="558543">
                <a:tc>
                  <a:txBody>
                    <a:bodyPr/>
                    <a:lstStyle/>
                    <a:p>
                      <a:r>
                        <a:rPr lang="nl-NL" sz="2500"/>
                        <a:t>Bad </a:t>
                      </a:r>
                    </a:p>
                  </a:txBody>
                  <a:tcPr marL="126942" marR="126942" marT="63471" marB="6347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500"/>
                        <a:t>Worst (than)</a:t>
                      </a:r>
                    </a:p>
                  </a:txBody>
                  <a:tcPr marL="126942" marR="126942" marT="63471" marB="63471"/>
                </a:tc>
                <a:tc>
                  <a:txBody>
                    <a:bodyPr/>
                    <a:lstStyle/>
                    <a:p>
                      <a:r>
                        <a:rPr lang="nl-NL" sz="2500"/>
                        <a:t>(the) worst</a:t>
                      </a:r>
                    </a:p>
                  </a:txBody>
                  <a:tcPr marL="126942" marR="126942" marT="63471" marB="63471"/>
                </a:tc>
                <a:extLst>
                  <a:ext uri="{0D108BD9-81ED-4DB2-BD59-A6C34878D82A}">
                    <a16:rowId xmlns:a16="http://schemas.microsoft.com/office/drawing/2014/main" val="843234772"/>
                  </a:ext>
                </a:extLst>
              </a:tr>
              <a:tr h="558543">
                <a:tc>
                  <a:txBody>
                    <a:bodyPr/>
                    <a:lstStyle/>
                    <a:p>
                      <a:r>
                        <a:rPr lang="nl-NL" sz="2500"/>
                        <a:t>Many</a:t>
                      </a:r>
                    </a:p>
                  </a:txBody>
                  <a:tcPr marL="126942" marR="126942" marT="63471" marB="6347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500"/>
                        <a:t>More (than)</a:t>
                      </a:r>
                    </a:p>
                  </a:txBody>
                  <a:tcPr marL="126942" marR="126942" marT="63471" marB="63471"/>
                </a:tc>
                <a:tc>
                  <a:txBody>
                    <a:bodyPr/>
                    <a:lstStyle/>
                    <a:p>
                      <a:r>
                        <a:rPr lang="nl-NL" sz="2500"/>
                        <a:t>(the) most</a:t>
                      </a:r>
                    </a:p>
                  </a:txBody>
                  <a:tcPr marL="126942" marR="126942" marT="63471" marB="63471"/>
                </a:tc>
                <a:extLst>
                  <a:ext uri="{0D108BD9-81ED-4DB2-BD59-A6C34878D82A}">
                    <a16:rowId xmlns:a16="http://schemas.microsoft.com/office/drawing/2014/main" val="2378116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589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2E15E-C230-4E91-A66B-98F7647EF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Like </a:t>
            </a:r>
            <a:r>
              <a:rPr lang="nl-NL" dirty="0" err="1"/>
              <a:t>and</a:t>
            </a:r>
            <a:r>
              <a:rPr lang="nl-NL" dirty="0"/>
              <a:t> 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56C92-3F81-4F75-BB54-5B9B774C7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For </a:t>
            </a:r>
            <a:r>
              <a:rPr lang="nl-NL" dirty="0" err="1"/>
              <a:t>comparisons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use</a:t>
            </a:r>
            <a:r>
              <a:rPr lang="nl-NL" dirty="0"/>
              <a:t> like or as. But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use</a:t>
            </a:r>
            <a:r>
              <a:rPr lang="nl-NL" dirty="0"/>
              <a:t> </a:t>
            </a:r>
            <a:r>
              <a:rPr lang="nl-NL" dirty="0" err="1"/>
              <a:t>them</a:t>
            </a:r>
            <a:r>
              <a:rPr lang="nl-NL" dirty="0"/>
              <a:t> in different </a:t>
            </a:r>
            <a:r>
              <a:rPr lang="nl-NL" dirty="0" err="1"/>
              <a:t>ways</a:t>
            </a:r>
            <a:r>
              <a:rPr lang="nl-NL" dirty="0"/>
              <a:t>.</a:t>
            </a:r>
          </a:p>
          <a:p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use</a:t>
            </a:r>
            <a:r>
              <a:rPr lang="nl-NL" dirty="0"/>
              <a:t> like </a:t>
            </a:r>
            <a:r>
              <a:rPr lang="nl-NL" dirty="0" err="1"/>
              <a:t>when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describe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appearance</a:t>
            </a:r>
            <a:r>
              <a:rPr lang="nl-NL" dirty="0"/>
              <a:t> of </a:t>
            </a:r>
            <a:r>
              <a:rPr lang="nl-NL" dirty="0" err="1"/>
              <a:t>someone</a:t>
            </a:r>
            <a:r>
              <a:rPr lang="nl-NL" dirty="0"/>
              <a:t> or </a:t>
            </a:r>
            <a:r>
              <a:rPr lang="nl-NL" dirty="0" err="1"/>
              <a:t>how</a:t>
            </a:r>
            <a:r>
              <a:rPr lang="nl-NL" dirty="0"/>
              <a:t> </a:t>
            </a:r>
            <a:r>
              <a:rPr lang="nl-NL" dirty="0" err="1"/>
              <a:t>they</a:t>
            </a:r>
            <a:r>
              <a:rPr lang="nl-NL" dirty="0"/>
              <a:t> </a:t>
            </a:r>
            <a:r>
              <a:rPr lang="nl-NL" dirty="0" err="1"/>
              <a:t>behave</a:t>
            </a:r>
            <a:r>
              <a:rPr lang="nl-NL" dirty="0"/>
              <a:t>.</a:t>
            </a:r>
          </a:p>
          <a:p>
            <a:pPr lvl="1"/>
            <a:r>
              <a:rPr lang="nl-NL" dirty="0" err="1"/>
              <a:t>You</a:t>
            </a:r>
            <a:r>
              <a:rPr lang="nl-NL" dirty="0"/>
              <a:t> look </a:t>
            </a:r>
            <a:r>
              <a:rPr lang="nl-NL" dirty="0" err="1"/>
              <a:t>just</a:t>
            </a:r>
            <a:r>
              <a:rPr lang="nl-NL" dirty="0"/>
              <a:t> like </a:t>
            </a:r>
            <a:r>
              <a:rPr lang="nl-NL" dirty="0" err="1"/>
              <a:t>your</a:t>
            </a:r>
            <a:r>
              <a:rPr lang="nl-NL" dirty="0"/>
              <a:t> sister.</a:t>
            </a:r>
          </a:p>
          <a:p>
            <a:pPr lvl="1"/>
            <a:r>
              <a:rPr lang="nl-NL" dirty="0" err="1"/>
              <a:t>They</a:t>
            </a:r>
            <a:r>
              <a:rPr lang="nl-NL" dirty="0"/>
              <a:t> </a:t>
            </a:r>
            <a:r>
              <a:rPr lang="nl-NL" dirty="0" err="1"/>
              <a:t>were</a:t>
            </a:r>
            <a:r>
              <a:rPr lang="nl-NL" dirty="0"/>
              <a:t> </a:t>
            </a:r>
            <a:r>
              <a:rPr lang="nl-NL" dirty="0" err="1"/>
              <a:t>acting</a:t>
            </a:r>
            <a:r>
              <a:rPr lang="nl-NL" dirty="0"/>
              <a:t> like </a:t>
            </a:r>
            <a:r>
              <a:rPr lang="nl-NL" dirty="0" err="1"/>
              <a:t>monkeys</a:t>
            </a:r>
            <a:r>
              <a:rPr lang="nl-NL" dirty="0"/>
              <a:t>.</a:t>
            </a:r>
          </a:p>
          <a:p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use</a:t>
            </a:r>
            <a:r>
              <a:rPr lang="nl-NL" dirty="0"/>
              <a:t> as </a:t>
            </a:r>
            <a:r>
              <a:rPr lang="nl-NL" dirty="0" err="1"/>
              <a:t>when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describe</a:t>
            </a:r>
            <a:r>
              <a:rPr lang="nl-NL" dirty="0"/>
              <a:t> </a:t>
            </a:r>
            <a:r>
              <a:rPr lang="nl-NL" dirty="0" err="1"/>
              <a:t>someones</a:t>
            </a:r>
            <a:r>
              <a:rPr lang="nl-NL" dirty="0"/>
              <a:t> job or </a:t>
            </a:r>
            <a:r>
              <a:rPr lang="nl-NL" dirty="0" err="1"/>
              <a:t>function</a:t>
            </a:r>
            <a:r>
              <a:rPr lang="nl-NL" dirty="0"/>
              <a:t> of </a:t>
            </a:r>
            <a:r>
              <a:rPr lang="nl-NL" dirty="0" err="1"/>
              <a:t>something</a:t>
            </a:r>
            <a:r>
              <a:rPr lang="nl-NL" dirty="0"/>
              <a:t>.</a:t>
            </a:r>
          </a:p>
          <a:p>
            <a:pPr lvl="1"/>
            <a:r>
              <a:rPr lang="nl-NL" dirty="0" err="1"/>
              <a:t>She</a:t>
            </a:r>
            <a:r>
              <a:rPr lang="nl-NL" dirty="0"/>
              <a:t> </a:t>
            </a:r>
            <a:r>
              <a:rPr lang="nl-NL" dirty="0" err="1"/>
              <a:t>works</a:t>
            </a:r>
            <a:r>
              <a:rPr lang="nl-NL" dirty="0"/>
              <a:t> as </a:t>
            </a:r>
            <a:r>
              <a:rPr lang="nl-NL" dirty="0" err="1"/>
              <a:t>an</a:t>
            </a:r>
            <a:r>
              <a:rPr lang="nl-NL" dirty="0"/>
              <a:t> engineer in Manchester.</a:t>
            </a:r>
          </a:p>
          <a:p>
            <a:pPr lvl="1"/>
            <a:r>
              <a:rPr lang="nl-NL" dirty="0"/>
              <a:t>He </a:t>
            </a:r>
            <a:r>
              <a:rPr lang="nl-NL" dirty="0" err="1"/>
              <a:t>used</a:t>
            </a:r>
            <a:r>
              <a:rPr lang="nl-NL" dirty="0"/>
              <a:t> a plastic bag as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umbrella</a:t>
            </a:r>
            <a:r>
              <a:rPr lang="nl-NL" dirty="0"/>
              <a:t>.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17964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EF976-D4D3-4818-8014-B7C2D10B6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Present perfect continuous.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DC904-83FB-4D25-96D3-0E01BF19C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Just like </a:t>
            </a:r>
            <a:r>
              <a:rPr lang="nl-NL" dirty="0" err="1"/>
              <a:t>the</a:t>
            </a:r>
            <a:r>
              <a:rPr lang="nl-NL" dirty="0"/>
              <a:t> present perfect.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use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present perfect continuous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describe</a:t>
            </a:r>
            <a:r>
              <a:rPr lang="nl-NL" dirty="0"/>
              <a:t> </a:t>
            </a:r>
            <a:r>
              <a:rPr lang="nl-NL" dirty="0" err="1"/>
              <a:t>when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action is </a:t>
            </a:r>
            <a:r>
              <a:rPr lang="nl-NL" dirty="0" err="1"/>
              <a:t>linked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present.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difference</a:t>
            </a:r>
            <a:r>
              <a:rPr lang="nl-NL" dirty="0"/>
              <a:t> is </a:t>
            </a:r>
            <a:r>
              <a:rPr lang="nl-NL" dirty="0" err="1"/>
              <a:t>that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present perfect continuous is </a:t>
            </a:r>
            <a:r>
              <a:rPr lang="nl-NL" dirty="0" err="1"/>
              <a:t>used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highlight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fact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</a:t>
            </a:r>
            <a:r>
              <a:rPr lang="nl-NL" dirty="0" err="1"/>
              <a:t>something</a:t>
            </a:r>
            <a:r>
              <a:rPr lang="nl-NL" dirty="0"/>
              <a:t> has </a:t>
            </a:r>
            <a:r>
              <a:rPr lang="nl-NL" dirty="0" err="1"/>
              <a:t>happened</a:t>
            </a:r>
            <a:r>
              <a:rPr lang="nl-NL" dirty="0"/>
              <a:t> in </a:t>
            </a:r>
            <a:r>
              <a:rPr lang="nl-NL" dirty="0" err="1"/>
              <a:t>the</a:t>
            </a:r>
            <a:r>
              <a:rPr lang="nl-NL" dirty="0"/>
              <a:t> past </a:t>
            </a:r>
            <a:r>
              <a:rPr lang="nl-NL" dirty="0" err="1"/>
              <a:t>and</a:t>
            </a:r>
            <a:r>
              <a:rPr lang="nl-NL" dirty="0"/>
              <a:t> is </a:t>
            </a:r>
            <a:r>
              <a:rPr lang="nl-NL" dirty="0" err="1"/>
              <a:t>still</a:t>
            </a:r>
            <a:r>
              <a:rPr lang="nl-NL" dirty="0"/>
              <a:t> </a:t>
            </a:r>
            <a:r>
              <a:rPr lang="nl-NL" dirty="0" err="1"/>
              <a:t>going</a:t>
            </a:r>
            <a:r>
              <a:rPr lang="nl-NL" dirty="0"/>
              <a:t> on.</a:t>
            </a:r>
          </a:p>
          <a:p>
            <a:r>
              <a:rPr lang="nl-NL" dirty="0"/>
              <a:t>Here are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differences</a:t>
            </a:r>
            <a:r>
              <a:rPr lang="nl-NL" dirty="0"/>
              <a:t>:</a:t>
            </a:r>
          </a:p>
          <a:p>
            <a:endParaRPr lang="nl-N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1B0336A-0A86-4102-8596-468E21059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441432"/>
              </p:ext>
            </p:extLst>
          </p:nvPr>
        </p:nvGraphicFramePr>
        <p:xfrm>
          <a:off x="2032000" y="3847427"/>
          <a:ext cx="812800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02477751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262571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Present perfect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Present perfect continuous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144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I’</a:t>
                      </a:r>
                      <a:r>
                        <a:rPr lang="nl-NL" b="1" dirty="0" err="1"/>
                        <a:t>ve</a:t>
                      </a:r>
                      <a:r>
                        <a:rPr lang="nl-NL" b="1" dirty="0"/>
                        <a:t> </a:t>
                      </a:r>
                      <a:r>
                        <a:rPr lang="nl-NL" b="1" dirty="0" err="1"/>
                        <a:t>read</a:t>
                      </a:r>
                      <a:r>
                        <a:rPr lang="nl-NL" b="1" dirty="0"/>
                        <a:t> </a:t>
                      </a:r>
                      <a:r>
                        <a:rPr lang="nl-NL" dirty="0" err="1"/>
                        <a:t>that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book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that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you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recommended</a:t>
                      </a:r>
                      <a:r>
                        <a:rPr lang="nl-NL" dirty="0"/>
                        <a:t>. I </a:t>
                      </a:r>
                      <a:r>
                        <a:rPr lang="nl-NL" dirty="0" err="1"/>
                        <a:t>really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liked</a:t>
                      </a:r>
                      <a:r>
                        <a:rPr lang="nl-NL" dirty="0"/>
                        <a:t> it.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err="1"/>
                        <a:t>I’ve</a:t>
                      </a:r>
                      <a:r>
                        <a:rPr lang="nl-NL" b="1" dirty="0"/>
                        <a:t> been reading </a:t>
                      </a:r>
                      <a:r>
                        <a:rPr lang="nl-NL" dirty="0" err="1"/>
                        <a:t>that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book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that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you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recommended</a:t>
                      </a:r>
                      <a:r>
                        <a:rPr lang="nl-NL" dirty="0"/>
                        <a:t>. </a:t>
                      </a:r>
                      <a:r>
                        <a:rPr lang="nl-NL" dirty="0" err="1"/>
                        <a:t>I’m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almost</a:t>
                      </a:r>
                      <a:r>
                        <a:rPr lang="nl-NL" dirty="0"/>
                        <a:t> at </a:t>
                      </a:r>
                      <a:r>
                        <a:rPr lang="nl-NL" dirty="0" err="1"/>
                        <a:t>the</a:t>
                      </a:r>
                      <a:r>
                        <a:rPr lang="nl-NL" dirty="0"/>
                        <a:t> end.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578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Julie </a:t>
                      </a:r>
                      <a:r>
                        <a:rPr lang="nl-NL" b="1" dirty="0" err="1"/>
                        <a:t>hasn’t</a:t>
                      </a:r>
                      <a:r>
                        <a:rPr lang="nl-NL" b="1" dirty="0"/>
                        <a:t> </a:t>
                      </a:r>
                      <a:r>
                        <a:rPr lang="nl-NL" b="1" dirty="0" err="1"/>
                        <a:t>done</a:t>
                      </a:r>
                      <a:r>
                        <a:rPr lang="nl-NL" b="1" dirty="0"/>
                        <a:t> </a:t>
                      </a:r>
                      <a:r>
                        <a:rPr lang="nl-NL" dirty="0"/>
                        <a:t>her </a:t>
                      </a:r>
                      <a:r>
                        <a:rPr lang="nl-NL" dirty="0" err="1"/>
                        <a:t>homework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again</a:t>
                      </a:r>
                      <a:r>
                        <a:rPr lang="nl-NL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Julie </a:t>
                      </a:r>
                      <a:r>
                        <a:rPr lang="nl-NL" b="1" dirty="0" err="1"/>
                        <a:t>hasn’t</a:t>
                      </a:r>
                      <a:r>
                        <a:rPr lang="nl-NL" b="1" dirty="0"/>
                        <a:t> been </a:t>
                      </a:r>
                      <a:r>
                        <a:rPr lang="nl-NL" b="1" dirty="0" err="1"/>
                        <a:t>doing</a:t>
                      </a:r>
                      <a:r>
                        <a:rPr lang="nl-NL" b="1" dirty="0"/>
                        <a:t> </a:t>
                      </a:r>
                      <a:r>
                        <a:rPr lang="nl-NL" dirty="0"/>
                        <a:t>her </a:t>
                      </a:r>
                      <a:r>
                        <a:rPr lang="nl-NL" dirty="0" err="1"/>
                        <a:t>homework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lately</a:t>
                      </a:r>
                      <a:r>
                        <a:rPr lang="nl-NL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554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I </a:t>
                      </a:r>
                      <a:r>
                        <a:rPr lang="nl-NL" b="1" dirty="0"/>
                        <a:t>have </a:t>
                      </a:r>
                      <a:r>
                        <a:rPr lang="nl-NL" b="1" dirty="0" err="1"/>
                        <a:t>stood</a:t>
                      </a:r>
                      <a:r>
                        <a:rPr lang="nl-NL" b="1" dirty="0"/>
                        <a:t> </a:t>
                      </a:r>
                      <a:r>
                        <a:rPr lang="nl-NL" dirty="0"/>
                        <a:t>here </a:t>
                      </a:r>
                      <a:r>
                        <a:rPr lang="nl-NL" dirty="0" err="1"/>
                        <a:t>for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hours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already</a:t>
                      </a:r>
                      <a:r>
                        <a:rPr lang="nl-NL" dirty="0"/>
                        <a:t>. </a:t>
                      </a:r>
                      <a:r>
                        <a:rPr lang="nl-NL" dirty="0" err="1"/>
                        <a:t>I’m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leaving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now</a:t>
                      </a:r>
                      <a:r>
                        <a:rPr lang="nl-NL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 </a:t>
                      </a:r>
                      <a:r>
                        <a:rPr lang="nl-NL" b="1" dirty="0"/>
                        <a:t>have been standing </a:t>
                      </a:r>
                      <a:r>
                        <a:rPr lang="nl-NL" dirty="0"/>
                        <a:t>here </a:t>
                      </a:r>
                      <a:r>
                        <a:rPr lang="nl-NL" dirty="0" err="1"/>
                        <a:t>for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hours</a:t>
                      </a:r>
                      <a:r>
                        <a:rPr lang="nl-NL" dirty="0"/>
                        <a:t>, but I </a:t>
                      </a:r>
                      <a:r>
                        <a:rPr lang="nl-NL" dirty="0" err="1"/>
                        <a:t>still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haven’t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seen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him</a:t>
                      </a:r>
                      <a:r>
                        <a:rPr lang="nl-NL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561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06141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132</TotalTime>
  <Words>553</Words>
  <Application>Microsoft Office PowerPoint</Application>
  <PresentationFormat>Widescreen</PresentationFormat>
  <Paragraphs>109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Sliert</vt:lpstr>
      <vt:lpstr>Degrees of comparisons &amp; present perfect continuous</vt:lpstr>
      <vt:lpstr>Degrees of comparison</vt:lpstr>
      <vt:lpstr>Degrees of comparison</vt:lpstr>
      <vt:lpstr>Degrees of comparison</vt:lpstr>
      <vt:lpstr>Degrees of comparison</vt:lpstr>
      <vt:lpstr>Degrees of comparison</vt:lpstr>
      <vt:lpstr>Like and as</vt:lpstr>
      <vt:lpstr>Present perfect continuous.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Degrees of comparisons</dc:title>
  <dc:creator>Jordi van Os (1003181)</dc:creator>
  <cp:lastModifiedBy>Jordi van Os (1003181)</cp:lastModifiedBy>
  <cp:revision>4</cp:revision>
  <dcterms:created xsi:type="dcterms:W3CDTF">2021-12-02T19:06:01Z</dcterms:created>
  <dcterms:modified xsi:type="dcterms:W3CDTF">2022-04-07T19:04:05Z</dcterms:modified>
</cp:coreProperties>
</file>